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323" r:id="rId2"/>
    <p:sldId id="322" r:id="rId3"/>
    <p:sldId id="256" r:id="rId4"/>
    <p:sldId id="326" r:id="rId5"/>
    <p:sldId id="327" r:id="rId6"/>
    <p:sldId id="328" r:id="rId7"/>
    <p:sldId id="329" r:id="rId8"/>
    <p:sldId id="330" r:id="rId9"/>
    <p:sldId id="331" r:id="rId10"/>
    <p:sldId id="332" r:id="rId11"/>
    <p:sldId id="33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2.jp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2.jp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2.jp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a16="http://schemas.microsoft.com/office/drawing/2014/main" xmlns=""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a16="http://schemas.microsoft.com/office/drawing/2014/main" xmlns=""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a16="http://schemas.microsoft.com/office/drawing/2014/main" xmlns=""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a16="http://schemas.microsoft.com/office/drawing/2014/main" xmlns=""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F361798B-BE58-4B41-A3E4-8499382CDA44}"/>
              </a:ext>
            </a:extLst>
          </p:cNvPr>
          <p:cNvPicPr>
            <a:picLocks noChangeAspect="1"/>
          </p:cNvPicPr>
          <p:nvPr/>
        </p:nvPicPr>
        <p:blipFill>
          <a:blip r:embed="rId2"/>
          <a:stretch>
            <a:fillRect/>
          </a:stretch>
        </p:blipFill>
        <p:spPr>
          <a:xfrm>
            <a:off x="10857710" y="6137910"/>
            <a:ext cx="1334290" cy="710187"/>
          </a:xfrm>
          <a:prstGeom prst="rect">
            <a:avLst/>
          </a:prstGeom>
        </p:spPr>
      </p:pic>
      <p:pic>
        <p:nvPicPr>
          <p:cNvPr id="5" name="Picture 4">
            <a:extLst>
              <a:ext uri="{FF2B5EF4-FFF2-40B4-BE49-F238E27FC236}">
                <a16:creationId xmlns="" xmlns:a16="http://schemas.microsoft.com/office/drawing/2014/main" id="{6CAB0CC9-C06E-4C0E-A76D-8E137AE00419}"/>
              </a:ext>
            </a:extLst>
          </p:cNvPr>
          <p:cNvPicPr>
            <a:picLocks noChangeAspect="1"/>
          </p:cNvPicPr>
          <p:nvPr/>
        </p:nvPicPr>
        <p:blipFill>
          <a:blip r:embed="rId3"/>
          <a:stretch>
            <a:fillRect/>
          </a:stretch>
        </p:blipFill>
        <p:spPr>
          <a:xfrm>
            <a:off x="5858450" y="6137910"/>
            <a:ext cx="1387064" cy="710187"/>
          </a:xfrm>
          <a:prstGeom prst="rect">
            <a:avLst/>
          </a:prstGeom>
        </p:spPr>
      </p:pic>
      <p:pic>
        <p:nvPicPr>
          <p:cNvPr id="6" name="Picture 5">
            <a:extLst>
              <a:ext uri="{FF2B5EF4-FFF2-40B4-BE49-F238E27FC236}">
                <a16:creationId xmlns="" xmlns:a16="http://schemas.microsoft.com/office/drawing/2014/main" id="{9A20F368-3831-417D-B7D4-F152F32DEA7F}"/>
              </a:ext>
            </a:extLst>
          </p:cNvPr>
          <p:cNvPicPr>
            <a:picLocks noChangeAspect="1"/>
          </p:cNvPicPr>
          <p:nvPr/>
        </p:nvPicPr>
        <p:blipFill>
          <a:blip r:embed="rId4"/>
          <a:stretch>
            <a:fillRect/>
          </a:stretch>
        </p:blipFill>
        <p:spPr>
          <a:xfrm>
            <a:off x="8203456" y="6137910"/>
            <a:ext cx="1320017" cy="740476"/>
          </a:xfrm>
          <a:prstGeom prst="rect">
            <a:avLst/>
          </a:prstGeom>
        </p:spPr>
      </p:pic>
      <p:pic>
        <p:nvPicPr>
          <p:cNvPr id="7" name="Picture 6">
            <a:extLst>
              <a:ext uri="{FF2B5EF4-FFF2-40B4-BE49-F238E27FC236}">
                <a16:creationId xmlns="" xmlns:a16="http://schemas.microsoft.com/office/drawing/2014/main" id="{F73CB48F-D9B1-4554-A7EC-40408B621AA3}"/>
              </a:ext>
            </a:extLst>
          </p:cNvPr>
          <p:cNvPicPr>
            <a:picLocks noChangeAspect="1"/>
          </p:cNvPicPr>
          <p:nvPr/>
        </p:nvPicPr>
        <p:blipFill>
          <a:blip r:embed="rId5"/>
          <a:stretch>
            <a:fillRect/>
          </a:stretch>
        </p:blipFill>
        <p:spPr>
          <a:xfrm>
            <a:off x="9523473" y="6137910"/>
            <a:ext cx="1320017" cy="740476"/>
          </a:xfrm>
          <a:prstGeom prst="rect">
            <a:avLst/>
          </a:prstGeom>
        </p:spPr>
      </p:pic>
      <p:pic>
        <p:nvPicPr>
          <p:cNvPr id="8" name="Picture 7">
            <a:extLst>
              <a:ext uri="{FF2B5EF4-FFF2-40B4-BE49-F238E27FC236}">
                <a16:creationId xmlns="" xmlns:a16="http://schemas.microsoft.com/office/drawing/2014/main" id="{A8F2E0FD-F2CB-415D-98DB-E36E0FDF694C}"/>
              </a:ext>
            </a:extLst>
          </p:cNvPr>
          <p:cNvPicPr>
            <a:picLocks noChangeAspect="1"/>
          </p:cNvPicPr>
          <p:nvPr/>
        </p:nvPicPr>
        <p:blipFill>
          <a:blip r:embed="rId6"/>
          <a:stretch>
            <a:fillRect/>
          </a:stretch>
        </p:blipFill>
        <p:spPr>
          <a:xfrm>
            <a:off x="4538433" y="6137910"/>
            <a:ext cx="1305797" cy="738060"/>
          </a:xfrm>
          <a:prstGeom prst="rect">
            <a:avLst/>
          </a:prstGeom>
        </p:spPr>
      </p:pic>
      <p:pic>
        <p:nvPicPr>
          <p:cNvPr id="9" name="Picture 8">
            <a:extLst>
              <a:ext uri="{FF2B5EF4-FFF2-40B4-BE49-F238E27FC236}">
                <a16:creationId xmlns="" xmlns:a16="http://schemas.microsoft.com/office/drawing/2014/main" id="{A55BADAC-2FCA-440F-B00A-4351421E8A2E}"/>
              </a:ext>
            </a:extLst>
          </p:cNvPr>
          <p:cNvPicPr>
            <a:picLocks noChangeAspect="1"/>
          </p:cNvPicPr>
          <p:nvPr/>
        </p:nvPicPr>
        <p:blipFill>
          <a:blip r:embed="rId7"/>
          <a:stretch>
            <a:fillRect/>
          </a:stretch>
        </p:blipFill>
        <p:spPr>
          <a:xfrm>
            <a:off x="7259734" y="6137910"/>
            <a:ext cx="943722" cy="740476"/>
          </a:xfrm>
          <a:prstGeom prst="rect">
            <a:avLst/>
          </a:prstGeom>
        </p:spPr>
      </p:pic>
      <p:sp>
        <p:nvSpPr>
          <p:cNvPr id="2" name="Rectangle 1">
            <a:extLst>
              <a:ext uri="{FF2B5EF4-FFF2-40B4-BE49-F238E27FC236}">
                <a16:creationId xmlns="" xmlns:a16="http://schemas.microsoft.com/office/drawing/2014/main" id="{9089686B-9591-49C4-91CE-3AF5DE19A8E8}"/>
              </a:ext>
            </a:extLst>
          </p:cNvPr>
          <p:cNvSpPr/>
          <p:nvPr/>
        </p:nvSpPr>
        <p:spPr>
          <a:xfrm>
            <a:off x="1075765" y="493777"/>
            <a:ext cx="10738283" cy="6155531"/>
          </a:xfrm>
          <a:prstGeom prst="rect">
            <a:avLst/>
          </a:prstGeom>
        </p:spPr>
        <p:txBody>
          <a:bodyPr wrap="square">
            <a:spAutoFit/>
          </a:bodyPr>
          <a:lstStyle/>
          <a:p>
            <a:pPr algn="justLow" rtl="1">
              <a:lnSpc>
                <a:spcPct val="150000"/>
              </a:lnSpc>
              <a:spcAft>
                <a:spcPts val="0"/>
              </a:spcAft>
            </a:pPr>
            <a:r>
              <a:rPr lang="ar-SA"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جسم القصة الإخبارية (الصلب) </a:t>
            </a:r>
            <a:r>
              <a:rPr lang="ar-SA"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3200" b="1" dirty="0">
                <a:latin typeface="Times New Roman" panose="02020603050405020304" pitchFamily="18" charset="0"/>
                <a:ea typeface="Times New Roman" panose="02020603050405020304" pitchFamily="18" charset="0"/>
                <a:cs typeface="Times New Roman" panose="02020603050405020304" pitchFamily="18" charset="0"/>
              </a:rPr>
              <a:t> لقد كانت مهمة العنوان الأولى هى لفت الانتباه إلى مضمون الخبر وما يجعله من أهمية للجمهور، ثم تأتى المقدمة مدخلاً ممهداً لمعرفة عناصر الأهمية فى الرواية، وقد جرى الاتفاق على بناء جسم الخبر وفقاً لمبدأ الهرم المقلوب الذى تقدم فيه الحقائق على بعضها تنازلياً، الأهم ثم المهم فالأقل، أهمية وتكتب على شكل فقرات متكاملة كل </a:t>
            </a:r>
            <a:r>
              <a:rPr lang="ar-SA" sz="3200" b="1" dirty="0" smtClean="0">
                <a:latin typeface="Times New Roman" panose="02020603050405020304" pitchFamily="18" charset="0"/>
                <a:ea typeface="Times New Roman" panose="02020603050405020304" pitchFamily="18" charset="0"/>
                <a:cs typeface="Times New Roman" panose="02020603050405020304" pitchFamily="18" charset="0"/>
              </a:rPr>
              <a:t>فقرة</a:t>
            </a:r>
            <a:r>
              <a:rPr lang="en-GB"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ar-SA" sz="3200" b="1" dirty="0" smtClean="0">
                <a:latin typeface="Times New Roman" panose="02020603050405020304" pitchFamily="18" charset="0"/>
                <a:ea typeface="Times New Roman" panose="02020603050405020304" pitchFamily="18" charset="0"/>
                <a:cs typeface="Times New Roman" panose="02020603050405020304" pitchFamily="18" charset="0"/>
              </a:rPr>
              <a:t>منها </a:t>
            </a:r>
            <a:r>
              <a:rPr lang="ar-SA" sz="3200" b="1" dirty="0">
                <a:latin typeface="Times New Roman" panose="02020603050405020304" pitchFamily="18" charset="0"/>
                <a:ea typeface="Times New Roman" panose="02020603050405020304" pitchFamily="18" charset="0"/>
                <a:cs typeface="Times New Roman" panose="02020603050405020304" pitchFamily="18" charset="0"/>
              </a:rPr>
              <a:t>تؤلف وحدة مستقلة بذاتها بحيث يمكن حذف أية فقرة بدون الإخلال بالمعنى.</a:t>
            </a:r>
            <a:endParaRPr lang="en-US" sz="32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820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F361798B-BE58-4B41-A3E4-8499382CDA44}"/>
              </a:ext>
            </a:extLst>
          </p:cNvPr>
          <p:cNvPicPr>
            <a:picLocks noChangeAspect="1"/>
          </p:cNvPicPr>
          <p:nvPr/>
        </p:nvPicPr>
        <p:blipFill>
          <a:blip r:embed="rId2"/>
          <a:stretch>
            <a:fillRect/>
          </a:stretch>
        </p:blipFill>
        <p:spPr>
          <a:xfrm>
            <a:off x="10857710" y="6137910"/>
            <a:ext cx="1334290" cy="710187"/>
          </a:xfrm>
          <a:prstGeom prst="rect">
            <a:avLst/>
          </a:prstGeom>
        </p:spPr>
      </p:pic>
      <p:pic>
        <p:nvPicPr>
          <p:cNvPr id="5" name="Picture 4">
            <a:extLst>
              <a:ext uri="{FF2B5EF4-FFF2-40B4-BE49-F238E27FC236}">
                <a16:creationId xmlns="" xmlns:a16="http://schemas.microsoft.com/office/drawing/2014/main" id="{6CAB0CC9-C06E-4C0E-A76D-8E137AE00419}"/>
              </a:ext>
            </a:extLst>
          </p:cNvPr>
          <p:cNvPicPr>
            <a:picLocks noChangeAspect="1"/>
          </p:cNvPicPr>
          <p:nvPr/>
        </p:nvPicPr>
        <p:blipFill>
          <a:blip r:embed="rId3"/>
          <a:stretch>
            <a:fillRect/>
          </a:stretch>
        </p:blipFill>
        <p:spPr>
          <a:xfrm>
            <a:off x="5858450" y="6137910"/>
            <a:ext cx="1387064" cy="710187"/>
          </a:xfrm>
          <a:prstGeom prst="rect">
            <a:avLst/>
          </a:prstGeom>
        </p:spPr>
      </p:pic>
      <p:pic>
        <p:nvPicPr>
          <p:cNvPr id="6" name="Picture 5">
            <a:extLst>
              <a:ext uri="{FF2B5EF4-FFF2-40B4-BE49-F238E27FC236}">
                <a16:creationId xmlns="" xmlns:a16="http://schemas.microsoft.com/office/drawing/2014/main" id="{9A20F368-3831-417D-B7D4-F152F32DEA7F}"/>
              </a:ext>
            </a:extLst>
          </p:cNvPr>
          <p:cNvPicPr>
            <a:picLocks noChangeAspect="1"/>
          </p:cNvPicPr>
          <p:nvPr/>
        </p:nvPicPr>
        <p:blipFill>
          <a:blip r:embed="rId4"/>
          <a:stretch>
            <a:fillRect/>
          </a:stretch>
        </p:blipFill>
        <p:spPr>
          <a:xfrm>
            <a:off x="8203456" y="6137910"/>
            <a:ext cx="1320017" cy="740476"/>
          </a:xfrm>
          <a:prstGeom prst="rect">
            <a:avLst/>
          </a:prstGeom>
        </p:spPr>
      </p:pic>
      <p:pic>
        <p:nvPicPr>
          <p:cNvPr id="7" name="Picture 6">
            <a:extLst>
              <a:ext uri="{FF2B5EF4-FFF2-40B4-BE49-F238E27FC236}">
                <a16:creationId xmlns="" xmlns:a16="http://schemas.microsoft.com/office/drawing/2014/main" id="{F73CB48F-D9B1-4554-A7EC-40408B621AA3}"/>
              </a:ext>
            </a:extLst>
          </p:cNvPr>
          <p:cNvPicPr>
            <a:picLocks noChangeAspect="1"/>
          </p:cNvPicPr>
          <p:nvPr/>
        </p:nvPicPr>
        <p:blipFill>
          <a:blip r:embed="rId5"/>
          <a:stretch>
            <a:fillRect/>
          </a:stretch>
        </p:blipFill>
        <p:spPr>
          <a:xfrm>
            <a:off x="9523473" y="6137910"/>
            <a:ext cx="1320017" cy="740476"/>
          </a:xfrm>
          <a:prstGeom prst="rect">
            <a:avLst/>
          </a:prstGeom>
        </p:spPr>
      </p:pic>
      <p:pic>
        <p:nvPicPr>
          <p:cNvPr id="8" name="Picture 7">
            <a:extLst>
              <a:ext uri="{FF2B5EF4-FFF2-40B4-BE49-F238E27FC236}">
                <a16:creationId xmlns="" xmlns:a16="http://schemas.microsoft.com/office/drawing/2014/main" id="{A8F2E0FD-F2CB-415D-98DB-E36E0FDF694C}"/>
              </a:ext>
            </a:extLst>
          </p:cNvPr>
          <p:cNvPicPr>
            <a:picLocks noChangeAspect="1"/>
          </p:cNvPicPr>
          <p:nvPr/>
        </p:nvPicPr>
        <p:blipFill>
          <a:blip r:embed="rId6"/>
          <a:stretch>
            <a:fillRect/>
          </a:stretch>
        </p:blipFill>
        <p:spPr>
          <a:xfrm>
            <a:off x="4538433" y="6137910"/>
            <a:ext cx="1305797" cy="738060"/>
          </a:xfrm>
          <a:prstGeom prst="rect">
            <a:avLst/>
          </a:prstGeom>
        </p:spPr>
      </p:pic>
      <p:pic>
        <p:nvPicPr>
          <p:cNvPr id="9" name="Picture 8">
            <a:extLst>
              <a:ext uri="{FF2B5EF4-FFF2-40B4-BE49-F238E27FC236}">
                <a16:creationId xmlns="" xmlns:a16="http://schemas.microsoft.com/office/drawing/2014/main" id="{A55BADAC-2FCA-440F-B00A-4351421E8A2E}"/>
              </a:ext>
            </a:extLst>
          </p:cNvPr>
          <p:cNvPicPr>
            <a:picLocks noChangeAspect="1"/>
          </p:cNvPicPr>
          <p:nvPr/>
        </p:nvPicPr>
        <p:blipFill>
          <a:blip r:embed="rId7"/>
          <a:stretch>
            <a:fillRect/>
          </a:stretch>
        </p:blipFill>
        <p:spPr>
          <a:xfrm>
            <a:off x="7259734" y="6137910"/>
            <a:ext cx="943722" cy="740476"/>
          </a:xfrm>
          <a:prstGeom prst="rect">
            <a:avLst/>
          </a:prstGeom>
        </p:spPr>
      </p:pic>
      <p:sp>
        <p:nvSpPr>
          <p:cNvPr id="2" name="Rectangle 1">
            <a:extLst>
              <a:ext uri="{FF2B5EF4-FFF2-40B4-BE49-F238E27FC236}">
                <a16:creationId xmlns="" xmlns:a16="http://schemas.microsoft.com/office/drawing/2014/main" id="{6EA96A14-D7E9-43C7-8A48-ACCB9C934593}"/>
              </a:ext>
            </a:extLst>
          </p:cNvPr>
          <p:cNvSpPr/>
          <p:nvPr/>
        </p:nvSpPr>
        <p:spPr>
          <a:xfrm>
            <a:off x="900953" y="566929"/>
            <a:ext cx="10876519" cy="5109091"/>
          </a:xfrm>
          <a:prstGeom prst="rect">
            <a:avLst/>
          </a:prstGeom>
        </p:spPr>
        <p:txBody>
          <a:bodyPr wrap="square">
            <a:spAutoFit/>
          </a:bodyPr>
          <a:lstStyle/>
          <a:p>
            <a:pPr algn="justLow" rtl="1">
              <a:lnSpc>
                <a:spcPct val="150000"/>
              </a:lnSpc>
              <a:spcAft>
                <a:spcPts val="0"/>
              </a:spcAft>
            </a:pPr>
            <a:r>
              <a:rPr lang="ar-SA"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الخاتمة (أو خلفية الخبر):</a:t>
            </a:r>
            <a:endPar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يحتاج الصحفى فى بعض الأحيان إلى اختيار معلومة ملائمة ينهى بها سرده الخبرى أو ذروة روايته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Punch Line</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بعد أن يكتمل خبره، غير أن هذه الخاتمة ليس من الضرورى وجودها فى كل خبر كما أن التضحية بتفاصيلها لا تؤثر على الموضوع الأصلى- وبخاصة فى الأخبار التى تتخذ فى بنائها شكل الهرم المقلوب، حيث يكون بإمكان الكاتب </a:t>
            </a:r>
            <a:r>
              <a:rPr lang="ar-SA" sz="2800" b="1" dirty="0" smtClean="0">
                <a:latin typeface="Times New Roman" panose="02020603050405020304" pitchFamily="18" charset="0"/>
                <a:ea typeface="Times New Roman" panose="02020603050405020304" pitchFamily="18" charset="0"/>
                <a:cs typeface="Times New Roman" panose="02020603050405020304" pitchFamily="18" charset="0"/>
              </a:rPr>
              <a:t>التخلص</a:t>
            </a:r>
            <a:endParaRPr lang="en-GB" sz="28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من قاعدة الهرم أو آخر الموضوع دون التضحية بالتفاصيل الهامة منه.</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35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2302"/>
          </a:xfrm>
        </p:spPr>
        <p:txBody>
          <a:bodyPr>
            <a:noAutofit/>
          </a:bodyPr>
          <a:lstStyle/>
          <a:p>
            <a:pPr algn="r"/>
            <a:r>
              <a:rPr lang="ar-SA" b="1" dirty="0">
                <a:solidFill>
                  <a:srgbClr val="FF0000"/>
                </a:solidFill>
                <a:latin typeface="Times New Roman"/>
                <a:ea typeface="Times New Roman"/>
                <a:cs typeface="Simplified Arabic"/>
              </a:rPr>
              <a:t>وحدات بناء الخبر والقوالب الفنية لكتابته:</a:t>
            </a:r>
            <a:r>
              <a:rPr lang="en-GB" dirty="0">
                <a:solidFill>
                  <a:srgbClr val="FF0000"/>
                </a:solidFill>
                <a:latin typeface="Times New Roman"/>
                <a:ea typeface="Times New Roman"/>
                <a:cs typeface="Traditional Arabic"/>
              </a:rPr>
              <a:t/>
            </a:r>
            <a:br>
              <a:rPr lang="en-GB" dirty="0">
                <a:solidFill>
                  <a:srgbClr val="FF0000"/>
                </a:solidFill>
                <a:latin typeface="Times New Roman"/>
                <a:ea typeface="Times New Roman"/>
                <a:cs typeface="Traditional Arabic"/>
              </a:rPr>
            </a:br>
            <a:endParaRPr lang="en-GB" dirty="0">
              <a:solidFill>
                <a:srgbClr val="FF0000"/>
              </a:solidFill>
            </a:endParaRPr>
          </a:p>
        </p:txBody>
      </p:sp>
      <p:sp>
        <p:nvSpPr>
          <p:cNvPr id="3" name="Content Placeholder 2"/>
          <p:cNvSpPr>
            <a:spLocks noGrp="1"/>
          </p:cNvSpPr>
          <p:nvPr>
            <p:ph idx="1"/>
          </p:nvPr>
        </p:nvSpPr>
        <p:spPr>
          <a:xfrm>
            <a:off x="2548871" y="1662952"/>
            <a:ext cx="8915400" cy="4536141"/>
          </a:xfrm>
        </p:spPr>
        <p:txBody>
          <a:bodyPr>
            <a:noAutofit/>
          </a:bodyPr>
          <a:lstStyle/>
          <a:p>
            <a:pPr algn="justLow">
              <a:lnSpc>
                <a:spcPct val="115000"/>
              </a:lnSpc>
            </a:pPr>
            <a:r>
              <a:rPr lang="ar-SA" sz="3200" b="1" dirty="0" smtClean="0">
                <a:solidFill>
                  <a:srgbClr val="FF0000"/>
                </a:solidFill>
                <a:latin typeface="Times New Roman"/>
                <a:ea typeface="Times New Roman"/>
                <a:cs typeface="Simplified Arabic"/>
              </a:rPr>
              <a:t>وحدات </a:t>
            </a:r>
            <a:r>
              <a:rPr lang="ar-SA" sz="3200" b="1" dirty="0">
                <a:solidFill>
                  <a:srgbClr val="FF0000"/>
                </a:solidFill>
                <a:latin typeface="Times New Roman"/>
                <a:ea typeface="Times New Roman"/>
                <a:cs typeface="Simplified Arabic"/>
              </a:rPr>
              <a:t>بناء الخبر </a:t>
            </a:r>
            <a:r>
              <a:rPr lang="ar-SA" sz="3200" b="1" dirty="0" smtClean="0">
                <a:solidFill>
                  <a:srgbClr val="FF0000"/>
                </a:solidFill>
                <a:latin typeface="Times New Roman"/>
                <a:ea typeface="Times New Roman"/>
                <a:cs typeface="Simplified Arabic"/>
              </a:rPr>
              <a:t>:</a:t>
            </a:r>
            <a:endParaRPr lang="en-GB" sz="3200" b="1" dirty="0">
              <a:solidFill>
                <a:srgbClr val="FF0000"/>
              </a:solidFill>
              <a:latin typeface="Times New Roman"/>
              <a:ea typeface="Times New Roman"/>
              <a:cs typeface="Traditional Arabic"/>
            </a:endParaRPr>
          </a:p>
          <a:p>
            <a:pPr algn="justLow">
              <a:lnSpc>
                <a:spcPct val="115000"/>
              </a:lnSpc>
            </a:pPr>
            <a:r>
              <a:rPr lang="ar-SA" sz="3200" b="1" dirty="0">
                <a:latin typeface="Times New Roman"/>
                <a:ea typeface="Times New Roman"/>
                <a:cs typeface="Simplified Arabic"/>
              </a:rPr>
              <a:t>   قسمت كتب التحرير الإعلامى الخبر إلى عدد من الوحدات الفنية التى تؤدى كل منها مهمته فى إيصال جزء من الرسالة الإعلامة التى يحملها الخبر، وهذه الوحدات يختصرها بعض الباحثين إلى قسمين رئيسين هما</a:t>
            </a:r>
            <a:r>
              <a:rPr lang="ar-SA" sz="3200" b="1" dirty="0" smtClean="0">
                <a:latin typeface="Times New Roman"/>
                <a:ea typeface="Times New Roman"/>
                <a:cs typeface="Simplified Arabic"/>
              </a:rPr>
              <a:t>:</a:t>
            </a:r>
            <a:endParaRPr lang="en-GB" sz="3200" b="1" dirty="0">
              <a:latin typeface="Times New Roman"/>
              <a:ea typeface="Times New Roman"/>
              <a:cs typeface="Traditional Arabic"/>
            </a:endParaRPr>
          </a:p>
          <a:p>
            <a:pPr algn="justLow">
              <a:lnSpc>
                <a:spcPct val="115000"/>
              </a:lnSpc>
            </a:pPr>
            <a:r>
              <a:rPr lang="ar-SA" sz="3200" b="1" dirty="0">
                <a:latin typeface="Times New Roman"/>
                <a:ea typeface="Times New Roman"/>
                <a:cs typeface="Simplified Arabic"/>
              </a:rPr>
              <a:t>- المقدمة التى تطلع المتلقى بسرعة وإثارة على ماحدث </a:t>
            </a:r>
            <a:r>
              <a:rPr lang="ar-SA" sz="3200" b="1" dirty="0" smtClean="0">
                <a:latin typeface="Times New Roman"/>
                <a:ea typeface="Times New Roman"/>
                <a:cs typeface="Simplified Arabic"/>
              </a:rPr>
              <a:t>.</a:t>
            </a:r>
            <a:endParaRPr lang="en-GB" sz="3200" b="1" dirty="0">
              <a:latin typeface="Times New Roman"/>
              <a:ea typeface="Times New Roman"/>
              <a:cs typeface="Traditional Arabic"/>
            </a:endParaRPr>
          </a:p>
          <a:p>
            <a:pPr algn="justLow">
              <a:lnSpc>
                <a:spcPct val="115000"/>
              </a:lnSpc>
            </a:pPr>
            <a:r>
              <a:rPr lang="ar-SA" sz="3200" b="1" dirty="0">
                <a:latin typeface="Times New Roman"/>
                <a:ea typeface="Times New Roman"/>
                <a:cs typeface="Simplified Arabic"/>
              </a:rPr>
              <a:t>- الهيكل الذى يشرح ما جاء فى المقدمة .</a:t>
            </a:r>
            <a:endParaRPr lang="en-GB" sz="3200" b="1" dirty="0">
              <a:effectLst/>
              <a:latin typeface="Times New Roman"/>
              <a:ea typeface="Times New Roman"/>
              <a:cs typeface="Traditional Arabic"/>
            </a:endParaRPr>
          </a:p>
        </p:txBody>
      </p:sp>
      <p:pic>
        <p:nvPicPr>
          <p:cNvPr id="6" name="Picture 5">
            <a:extLst>
              <a:ext uri="{FF2B5EF4-FFF2-40B4-BE49-F238E27FC236}">
                <a16:creationId xmlns="" xmlns:a16="http://schemas.microsoft.com/office/drawing/2014/main" id="{9A20F368-3831-417D-B7D4-F152F32DEA7F}"/>
              </a:ext>
            </a:extLst>
          </p:cNvPr>
          <p:cNvPicPr>
            <a:picLocks noChangeAspect="1"/>
          </p:cNvPicPr>
          <p:nvPr/>
        </p:nvPicPr>
        <p:blipFill>
          <a:blip r:embed="rId2"/>
          <a:stretch>
            <a:fillRect/>
          </a:stretch>
        </p:blipFill>
        <p:spPr>
          <a:xfrm>
            <a:off x="8499290" y="6137910"/>
            <a:ext cx="3011392" cy="740476"/>
          </a:xfrm>
          <a:prstGeom prst="rect">
            <a:avLst/>
          </a:prstGeom>
        </p:spPr>
      </p:pic>
      <p:pic>
        <p:nvPicPr>
          <p:cNvPr id="7" name="Picture 6">
            <a:extLst>
              <a:ext uri="{FF2B5EF4-FFF2-40B4-BE49-F238E27FC236}">
                <a16:creationId xmlns="" xmlns:a16="http://schemas.microsoft.com/office/drawing/2014/main" id="{56410875-DD80-4CD3-9B7E-C70ED20D02A3}"/>
              </a:ext>
            </a:extLst>
          </p:cNvPr>
          <p:cNvPicPr>
            <a:picLocks noChangeAspect="1"/>
          </p:cNvPicPr>
          <p:nvPr/>
        </p:nvPicPr>
        <p:blipFill>
          <a:blip r:embed="rId3"/>
          <a:stretch>
            <a:fillRect/>
          </a:stretch>
        </p:blipFill>
        <p:spPr>
          <a:xfrm>
            <a:off x="7147936" y="6135134"/>
            <a:ext cx="1351354" cy="710187"/>
          </a:xfrm>
          <a:prstGeom prst="rect">
            <a:avLst/>
          </a:prstGeom>
        </p:spPr>
      </p:pic>
      <p:pic>
        <p:nvPicPr>
          <p:cNvPr id="8" name="Picture 7">
            <a:extLst>
              <a:ext uri="{FF2B5EF4-FFF2-40B4-BE49-F238E27FC236}">
                <a16:creationId xmlns="" xmlns:a16="http://schemas.microsoft.com/office/drawing/2014/main" id="{6CAB0CC9-C06E-4C0E-A76D-8E137AE00419}"/>
              </a:ext>
            </a:extLst>
          </p:cNvPr>
          <p:cNvPicPr>
            <a:picLocks noChangeAspect="1"/>
          </p:cNvPicPr>
          <p:nvPr/>
        </p:nvPicPr>
        <p:blipFill>
          <a:blip r:embed="rId4"/>
          <a:stretch>
            <a:fillRect/>
          </a:stretch>
        </p:blipFill>
        <p:spPr>
          <a:xfrm>
            <a:off x="5760872" y="6135134"/>
            <a:ext cx="1387064" cy="710187"/>
          </a:xfrm>
          <a:prstGeom prst="rect">
            <a:avLst/>
          </a:prstGeom>
        </p:spPr>
      </p:pic>
      <p:pic>
        <p:nvPicPr>
          <p:cNvPr id="9" name="Picture 8">
            <a:extLst>
              <a:ext uri="{FF2B5EF4-FFF2-40B4-BE49-F238E27FC236}">
                <a16:creationId xmlns="" xmlns:a16="http://schemas.microsoft.com/office/drawing/2014/main" id="{A8F2E0FD-F2CB-415D-98DB-E36E0FDF694C}"/>
              </a:ext>
            </a:extLst>
          </p:cNvPr>
          <p:cNvPicPr>
            <a:picLocks noChangeAspect="1"/>
          </p:cNvPicPr>
          <p:nvPr/>
        </p:nvPicPr>
        <p:blipFill>
          <a:blip r:embed="rId5"/>
          <a:stretch>
            <a:fillRect/>
          </a:stretch>
        </p:blipFill>
        <p:spPr>
          <a:xfrm>
            <a:off x="4476565" y="6137910"/>
            <a:ext cx="1305797" cy="738060"/>
          </a:xfrm>
          <a:prstGeom prst="rect">
            <a:avLst/>
          </a:prstGeom>
        </p:spPr>
      </p:pic>
      <p:pic>
        <p:nvPicPr>
          <p:cNvPr id="13" name="Picture 12">
            <a:extLst>
              <a:ext uri="{FF2B5EF4-FFF2-40B4-BE49-F238E27FC236}">
                <a16:creationId xmlns:a16="http://schemas.microsoft.com/office/drawing/2014/main" xmlns="" id="{84F5570D-FE03-4BC1-B173-34E36E8B52CC}"/>
              </a:ext>
            </a:extLst>
          </p:cNvPr>
          <p:cNvPicPr>
            <a:picLocks noChangeAspect="1"/>
          </p:cNvPicPr>
          <p:nvPr/>
        </p:nvPicPr>
        <p:blipFill>
          <a:blip r:embed="rId6"/>
          <a:stretch>
            <a:fillRect/>
          </a:stretch>
        </p:blipFill>
        <p:spPr>
          <a:xfrm>
            <a:off x="1781893" y="6135134"/>
            <a:ext cx="2694672" cy="726899"/>
          </a:xfrm>
          <a:prstGeom prst="rect">
            <a:avLst/>
          </a:prstGeom>
        </p:spPr>
      </p:pic>
      <p:pic>
        <p:nvPicPr>
          <p:cNvPr id="14" name="Picture 13">
            <a:extLst>
              <a:ext uri="{FF2B5EF4-FFF2-40B4-BE49-F238E27FC236}">
                <a16:creationId xmlns:a16="http://schemas.microsoft.com/office/drawing/2014/main" xmlns="" id="{4FA9105E-4B52-49DC-A162-00D07EAA9982}"/>
              </a:ext>
            </a:extLst>
          </p:cNvPr>
          <p:cNvPicPr>
            <a:picLocks noChangeAspect="1"/>
          </p:cNvPicPr>
          <p:nvPr/>
        </p:nvPicPr>
        <p:blipFill>
          <a:blip r:embed="rId7"/>
          <a:stretch>
            <a:fillRect/>
          </a:stretch>
        </p:blipFill>
        <p:spPr>
          <a:xfrm>
            <a:off x="443751" y="6135135"/>
            <a:ext cx="1321292" cy="722865"/>
          </a:xfrm>
          <a:prstGeom prst="rect">
            <a:avLst/>
          </a:prstGeom>
        </p:spPr>
      </p:pic>
    </p:spTree>
    <p:extLst>
      <p:ext uri="{BB962C8B-B14F-4D97-AF65-F5344CB8AC3E}">
        <p14:creationId xmlns:p14="http://schemas.microsoft.com/office/powerpoint/2010/main" val="3914635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340" y="1262281"/>
            <a:ext cx="10165977" cy="5173980"/>
          </a:xfrm>
          <a:prstGeom prst="rect">
            <a:avLst/>
          </a:prstGeom>
        </p:spPr>
        <p:txBody>
          <a:bodyPr wrap="square">
            <a:spAutoFit/>
          </a:bodyPr>
          <a:lstStyle/>
          <a:p>
            <a:pPr lvl="0" algn="justLow" rtl="1">
              <a:lnSpc>
                <a:spcPct val="150000"/>
              </a:lnSpc>
              <a:spcBef>
                <a:spcPts val="600"/>
              </a:spcBef>
              <a:spcAft>
                <a:spcPts val="1200"/>
              </a:spcAft>
            </a:pPr>
            <a:r>
              <a:rPr lang="ar-SA" sz="3200" dirty="0"/>
              <a:t> </a:t>
            </a:r>
            <a:r>
              <a:rPr lang="ar-SA" sz="3200" b="1" dirty="0">
                <a:solidFill>
                  <a:prstClr val="black"/>
                </a:solidFill>
                <a:latin typeface="Times New Roman" panose="02020603050405020304" pitchFamily="18" charset="0"/>
                <a:ea typeface="Times New Roman" panose="02020603050405020304" pitchFamily="18" charset="0"/>
                <a:cs typeface="Arial"/>
              </a:rPr>
              <a:t>تتكون المقدمة من فقرة تحتوى على جملة أو جملتين تلخصان الحدث</a:t>
            </a:r>
            <a:r>
              <a:rPr lang="ar-SA" sz="3200" b="1" dirty="0" smtClean="0">
                <a:solidFill>
                  <a:prstClr val="black"/>
                </a:solidFill>
                <a:latin typeface="Times New Roman" panose="02020603050405020304" pitchFamily="18" charset="0"/>
                <a:ea typeface="Times New Roman" panose="02020603050405020304" pitchFamily="18" charset="0"/>
                <a:cs typeface="Arial"/>
              </a:rPr>
              <a:t>، </a:t>
            </a:r>
            <a:r>
              <a:rPr lang="ar-SA" sz="3200" b="1" dirty="0">
                <a:solidFill>
                  <a:prstClr val="black"/>
                </a:solidFill>
                <a:latin typeface="Times New Roman" panose="02020603050405020304" pitchFamily="18" charset="0"/>
                <a:ea typeface="Times New Roman" panose="02020603050405020304" pitchFamily="18" charset="0"/>
                <a:cs typeface="Arial"/>
              </a:rPr>
              <a:t>ويتكون الهيكل من فقرة أو عدة فقرات تضيف تفاصيل أكثر من الملخص الوارد فى المقدمة، ويضيف باحثون آخرون إلى هذا القالب الفنى المألوف فى الكتابة الصحفية - الخاتمة أو النهاية أو خلفية الخبر كجزء رئيس من بناء القصة الخبرية، بينما يدمج باحثون غيرهم هذا الجزء بصلب الخبر ويضيفون العنوان إلى هذا التقسيم باعتباره ركناً أوليا يسبق كلاً من مقدمة الخبر وصلبه</a:t>
            </a:r>
            <a:endParaRPr lang="en-US" sz="3200" b="1" dirty="0">
              <a:solidFill>
                <a:prstClr val="black"/>
              </a:solidFill>
              <a:latin typeface="Times New Roman" panose="02020603050405020304" pitchFamily="18" charset="0"/>
              <a:ea typeface="Times New Roman" panose="02020603050405020304" pitchFamily="18" charset="0"/>
            </a:endParaRPr>
          </a:p>
        </p:txBody>
      </p:sp>
      <p:sp>
        <p:nvSpPr>
          <p:cNvPr id="3" name="Title 1"/>
          <p:cNvSpPr txBox="1">
            <a:spLocks/>
          </p:cNvSpPr>
          <p:nvPr/>
        </p:nvSpPr>
        <p:spPr>
          <a:xfrm>
            <a:off x="2592925" y="368617"/>
            <a:ext cx="8911687" cy="922302"/>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endParaRPr lang="en-GB" dirty="0">
              <a:solidFill>
                <a:srgbClr val="FF0000"/>
              </a:solidFill>
            </a:endParaRPr>
          </a:p>
        </p:txBody>
      </p:sp>
      <p:sp>
        <p:nvSpPr>
          <p:cNvPr id="4" name="Rectangle 3"/>
          <p:cNvSpPr/>
          <p:nvPr/>
        </p:nvSpPr>
        <p:spPr>
          <a:xfrm>
            <a:off x="6197190" y="384148"/>
            <a:ext cx="5152127" cy="605935"/>
          </a:xfrm>
          <a:prstGeom prst="rect">
            <a:avLst/>
          </a:prstGeom>
        </p:spPr>
        <p:txBody>
          <a:bodyPr wrap="square">
            <a:spAutoFit/>
          </a:bodyPr>
          <a:lstStyle/>
          <a:p>
            <a:pPr algn="r">
              <a:lnSpc>
                <a:spcPct val="115000"/>
              </a:lnSpc>
            </a:pPr>
            <a:r>
              <a:rPr lang="ar-EG" sz="3000" b="1" dirty="0" smtClean="0">
                <a:solidFill>
                  <a:srgbClr val="FF0000"/>
                </a:solidFill>
                <a:latin typeface="Times New Roman"/>
                <a:ea typeface="Times New Roman"/>
                <a:cs typeface="Simplified Arabic"/>
              </a:rPr>
              <a:t>تابع </a:t>
            </a:r>
            <a:r>
              <a:rPr lang="ar-SA" sz="3000" b="1" dirty="0" smtClean="0">
                <a:solidFill>
                  <a:srgbClr val="FF0000"/>
                </a:solidFill>
                <a:latin typeface="Times New Roman"/>
                <a:ea typeface="Times New Roman"/>
                <a:cs typeface="Simplified Arabic"/>
              </a:rPr>
              <a:t>وحدات </a:t>
            </a:r>
            <a:r>
              <a:rPr lang="ar-SA" sz="3000" b="1" dirty="0">
                <a:solidFill>
                  <a:srgbClr val="FF0000"/>
                </a:solidFill>
                <a:latin typeface="Times New Roman"/>
                <a:ea typeface="Times New Roman"/>
                <a:cs typeface="Simplified Arabic"/>
              </a:rPr>
              <a:t>بناء الخبر :</a:t>
            </a:r>
            <a:endParaRPr lang="en-GB" sz="3000" b="1" dirty="0">
              <a:solidFill>
                <a:srgbClr val="FF0000"/>
              </a:solidFill>
              <a:latin typeface="Times New Roman"/>
              <a:ea typeface="Times New Roman"/>
              <a:cs typeface="Traditional Arabic"/>
            </a:endParaRPr>
          </a:p>
        </p:txBody>
      </p:sp>
    </p:spTree>
    <p:extLst>
      <p:ext uri="{BB962C8B-B14F-4D97-AF65-F5344CB8AC3E}">
        <p14:creationId xmlns:p14="http://schemas.microsoft.com/office/powerpoint/2010/main" val="3326511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2C8649B-2CC0-43E0-8987-20701BCF4230}"/>
              </a:ext>
            </a:extLst>
          </p:cNvPr>
          <p:cNvSpPr/>
          <p:nvPr/>
        </p:nvSpPr>
        <p:spPr>
          <a:xfrm>
            <a:off x="2487168" y="512064"/>
            <a:ext cx="9217152" cy="5981446"/>
          </a:xfrm>
          <a:prstGeom prst="rect">
            <a:avLst/>
          </a:prstGeom>
        </p:spPr>
        <p:txBody>
          <a:bodyPr wrap="square">
            <a:spAutoFit/>
          </a:bodyPr>
          <a:lstStyle/>
          <a:p>
            <a:pPr algn="justLow" rtl="1">
              <a:lnSpc>
                <a:spcPct val="150000"/>
              </a:lnSpc>
              <a:spcAft>
                <a:spcPts val="0"/>
              </a:spcAft>
            </a:pPr>
            <a:r>
              <a:rPr lang="ar-SA" sz="2800" b="1" dirty="0" smtClean="0">
                <a:latin typeface="Times New Roman" panose="02020603050405020304" pitchFamily="18" charset="0"/>
                <a:ea typeface="Times New Roman" panose="02020603050405020304" pitchFamily="18" charset="0"/>
                <a:cs typeface="Times New Roman" panose="02020603050405020304" pitchFamily="18" charset="0"/>
              </a:rPr>
              <a:t>وبشكل </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عام يقسم معظم الباحثين </a:t>
            </a:r>
            <a:r>
              <a:rPr lang="ar-SA" sz="2800" b="1" dirty="0" smtClean="0">
                <a:latin typeface="Times New Roman" panose="02020603050405020304" pitchFamily="18" charset="0"/>
                <a:ea typeface="Times New Roman" panose="02020603050405020304" pitchFamily="18" charset="0"/>
                <a:cs typeface="Times New Roman" panose="02020603050405020304" pitchFamily="18" charset="0"/>
              </a:rPr>
              <a:t>بناء </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الخبر إلى الأجزاء الرئيسة الآتية:-</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r>
              <a:rPr lang="ar-SA"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العنوان </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Heading</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r>
              <a:rPr lang="ar-SA"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المقدمة</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Lead</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وتسمى أيضاً بكلمات مثل: الصدر أو الاستهلال.</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r>
              <a:rPr lang="ar-SA"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الصلب</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Body</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 ويسمى أيضاً بكلمات مثل: الهيكل ، الجسم ، الوسط. </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r>
              <a:rPr lang="ar-SA"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الخاتمة أو النهاية </a:t>
            </a:r>
            <a:r>
              <a:rPr lang="ar-SA" sz="2800" b="1" dirty="0">
                <a:latin typeface="Times New Roman" panose="02020603050405020304" pitchFamily="18" charset="0"/>
                <a:ea typeface="Times New Roman" panose="02020603050405020304" pitchFamily="18" charset="0"/>
                <a:cs typeface="Times New Roman" panose="02020603050405020304" pitchFamily="18" charset="0"/>
              </a:rPr>
              <a:t>: وتسمى أيضاً خلفية الخبر أو عجزه</a:t>
            </a:r>
            <a:r>
              <a:rPr lang="ar-SA" sz="28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GB" sz="28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endParaRPr lang="en-GB"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v"/>
            </a:pPr>
            <a:endParaRPr lang="en-GB"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200000"/>
              </a:lnSpc>
              <a:spcAft>
                <a:spcPts val="1200"/>
              </a:spcAft>
              <a:buFont typeface="Wingdings" panose="05000000000000000000" pitchFamily="2" charset="2"/>
              <a:buChar char="v"/>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235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DC86A01-C5F4-436E-A411-7FF93712C79A}"/>
              </a:ext>
            </a:extLst>
          </p:cNvPr>
          <p:cNvSpPr/>
          <p:nvPr/>
        </p:nvSpPr>
        <p:spPr>
          <a:xfrm>
            <a:off x="954741" y="991318"/>
            <a:ext cx="10621563" cy="5678606"/>
          </a:xfrm>
          <a:prstGeom prst="rect">
            <a:avLst/>
          </a:prstGeom>
        </p:spPr>
        <p:txBody>
          <a:bodyPr wrap="square">
            <a:spAutoFit/>
          </a:bodyPr>
          <a:lstStyle/>
          <a:p>
            <a:pPr algn="justLow" rtl="1">
              <a:lnSpc>
                <a:spcPct val="150000"/>
              </a:lnSpc>
              <a:spcAft>
                <a:spcPts val="1200"/>
              </a:spcAft>
            </a:pPr>
            <a:r>
              <a:rPr lang="ar-SA" sz="2500" b="1" dirty="0" smtClean="0">
                <a:latin typeface="Times New Roman" panose="02020603050405020304" pitchFamily="18" charset="0"/>
                <a:ea typeface="Times New Roman" panose="02020603050405020304" pitchFamily="18" charset="0"/>
                <a:cs typeface="Times New Roman" panose="02020603050405020304" pitchFamily="18" charset="0"/>
              </a:rPr>
              <a:t>يعد </a:t>
            </a:r>
            <a:r>
              <a:rPr lang="ar-SA" sz="2500" b="1" dirty="0">
                <a:latin typeface="Times New Roman" panose="02020603050405020304" pitchFamily="18" charset="0"/>
                <a:ea typeface="Times New Roman" panose="02020603050405020304" pitchFamily="18" charset="0"/>
                <a:cs typeface="Times New Roman" panose="02020603050405020304" pitchFamily="18" charset="0"/>
              </a:rPr>
              <a:t>فى هذا التقسيم رسالة موجزة ذات مضمون هام لإيصال المعلومة إلى المتلقى لجعله يقرر ما إذا كان عليه أن يستمر فى متابعة تفاصيل الخبر أو الاستغناء عن سماعه كلياً</a:t>
            </a:r>
            <a:r>
              <a:rPr lang="ar-SA" sz="25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5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2500" b="1" dirty="0">
                <a:latin typeface="Times New Roman" panose="02020603050405020304" pitchFamily="18" charset="0"/>
                <a:ea typeface="Times New Roman" panose="02020603050405020304" pitchFamily="18" charset="0"/>
                <a:cs typeface="Times New Roman" panose="02020603050405020304" pitchFamily="18" charset="0"/>
              </a:rPr>
              <a:t> وهنا تكمن خطورة العناوين فى أن المضلل منها الذى يكتب لاجتذاب المتلقى يسهم فى تشويش للأحداث اليومية ، وبالتالى يفقد موضوعيته التى هي شرط مهم من شروط اختيار العنوان، فضلاً عن شروط أخرى منها التشويق والإثارة، وأن يكون مركزاً على جوهر الخبر ، ومبرراً لأهم مادة فى قصته</a:t>
            </a:r>
            <a:r>
              <a:rPr lang="ar-SA" sz="25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ar-SA" sz="25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2500" b="1" dirty="0">
                <a:latin typeface="Times New Roman" panose="02020603050405020304" pitchFamily="18" charset="0"/>
                <a:ea typeface="Times New Roman" panose="02020603050405020304" pitchFamily="18" charset="0"/>
                <a:cs typeface="Times New Roman" panose="02020603050405020304" pitchFamily="18" charset="0"/>
              </a:rPr>
              <a:t>وتستلزم الموضوعية بمن يضع العنوان أن يعبر بدقة ووضوح عن مضمون الخبر، وأن لا يثير تطلعات زائفة لدى الجمهور عن طريق خداعه بالعناوين المثيرة التى لا تعبر عن الحقيقة، وأن يبتعد عن إظهار أية شبهة للرأي فيه. </a:t>
            </a:r>
            <a:endParaRPr lang="en-US" sz="25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0"/>
              </a:spcAft>
            </a:pPr>
            <a:endParaRPr lang="en-US" sz="25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Rectangle 9"/>
          <p:cNvSpPr/>
          <p:nvPr/>
        </p:nvSpPr>
        <p:spPr>
          <a:xfrm>
            <a:off x="6424177" y="190809"/>
            <a:ext cx="5152127" cy="601318"/>
          </a:xfrm>
          <a:prstGeom prst="rect">
            <a:avLst/>
          </a:prstGeom>
        </p:spPr>
        <p:txBody>
          <a:bodyPr wrap="square">
            <a:spAutoFit/>
          </a:bodyPr>
          <a:lstStyle/>
          <a:p>
            <a:pPr algn="justLow" rtl="1">
              <a:lnSpc>
                <a:spcPct val="115000"/>
              </a:lnSpc>
              <a:spcAft>
                <a:spcPts val="0"/>
              </a:spcAft>
            </a:pPr>
            <a:r>
              <a:rPr lang="ar-SA" sz="3200" b="1" dirty="0">
                <a:solidFill>
                  <a:srgbClr val="FF0000"/>
                </a:solidFill>
                <a:latin typeface="Times New Roman" panose="02020603050405020304" pitchFamily="18" charset="0"/>
                <a:ea typeface="Times New Roman" panose="02020603050405020304" pitchFamily="18" charset="0"/>
              </a:rPr>
              <a:t>أولا العنوان :</a:t>
            </a:r>
            <a:r>
              <a:rPr lang="ar-SA" sz="3200" dirty="0">
                <a:solidFill>
                  <a:srgbClr val="FF0000"/>
                </a:solidFill>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683154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431D0D4-A44D-4D2C-A73C-8575C49140D4}"/>
              </a:ext>
            </a:extLst>
          </p:cNvPr>
          <p:cNvSpPr/>
          <p:nvPr/>
        </p:nvSpPr>
        <p:spPr>
          <a:xfrm>
            <a:off x="1398494" y="1245200"/>
            <a:ext cx="10576919" cy="1892826"/>
          </a:xfrm>
          <a:prstGeom prst="rect">
            <a:avLst/>
          </a:prstGeom>
        </p:spPr>
        <p:txBody>
          <a:bodyPr wrap="square">
            <a:spAutoFit/>
          </a:bodyPr>
          <a:lstStyle/>
          <a:p>
            <a:pPr algn="justLow" rtl="1">
              <a:lnSpc>
                <a:spcPct val="150000"/>
              </a:lnSpc>
              <a:spcAft>
                <a:spcPts val="0"/>
              </a:spcAft>
            </a:pPr>
            <a:r>
              <a:rPr lang="ar-SA" sz="2600" b="1" dirty="0" smtClean="0">
                <a:latin typeface="Times New Roman" panose="02020603050405020304" pitchFamily="18" charset="0"/>
                <a:ea typeface="Times New Roman" panose="02020603050405020304" pitchFamily="18" charset="0"/>
                <a:cs typeface="Times New Roman" panose="02020603050405020304" pitchFamily="18" charset="0"/>
              </a:rPr>
              <a:t>هى </a:t>
            </a:r>
            <a:r>
              <a:rPr lang="ar-SA" sz="2600" b="1" dirty="0">
                <a:latin typeface="Times New Roman" panose="02020603050405020304" pitchFamily="18" charset="0"/>
                <a:ea typeface="Times New Roman" panose="02020603050405020304" pitchFamily="18" charset="0"/>
                <a:cs typeface="Times New Roman" panose="02020603050405020304" pitchFamily="18" charset="0"/>
              </a:rPr>
              <a:t>الفقرة التى يستهل بها الكاتب قصته الإخبارية بتقديم أعظم سطورها أهمية، ومهمتها أن تقول ما الذى يود الجمهور معرفته لفهم مغزى القصة، وهي تتطلب من المحرر أو المراسل عند كتابته لها أن يجيب على الأسئلة التى تخطر على بال أي شخص وهى:- من؟ ماذا؟ متى؟ أين؟ لماذا؟ كيف؟</a:t>
            </a:r>
            <a:endPar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 xmlns:a16="http://schemas.microsoft.com/office/drawing/2014/main" id="{941E3F04-C02A-4023-9FF0-43AC7B517FA8}"/>
              </a:ext>
            </a:extLst>
          </p:cNvPr>
          <p:cNvSpPr/>
          <p:nvPr/>
        </p:nvSpPr>
        <p:spPr>
          <a:xfrm>
            <a:off x="1398494" y="3348314"/>
            <a:ext cx="10496236" cy="2575000"/>
          </a:xfrm>
          <a:prstGeom prst="rect">
            <a:avLst/>
          </a:prstGeom>
        </p:spPr>
        <p:txBody>
          <a:bodyPr wrap="square">
            <a:spAutoFit/>
          </a:bodyPr>
          <a:lstStyle/>
          <a:p>
            <a:pPr algn="justLow" rtl="1">
              <a:lnSpc>
                <a:spcPct val="150000"/>
              </a:lnSpc>
              <a:spcAft>
                <a:spcPts val="0"/>
              </a:spcAft>
            </a:pPr>
            <a:r>
              <a:rPr lang="ar-SA"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أما أغراضها فيمكن إحمالها بما يأتى:</a:t>
            </a:r>
          </a:p>
          <a:p>
            <a:pPr marL="342900" indent="-342900" algn="justLow" rtl="1">
              <a:lnSpc>
                <a:spcPct val="150000"/>
              </a:lnSpc>
              <a:spcAft>
                <a:spcPts val="1200"/>
              </a:spcAft>
              <a:buFont typeface="Wingdings" panose="05000000000000000000" pitchFamily="2" charset="2"/>
              <a:buChar char="§"/>
            </a:pPr>
            <a:r>
              <a:rPr lang="ar-SA" sz="2600" b="1" dirty="0">
                <a:latin typeface="Times New Roman" panose="02020603050405020304" pitchFamily="18" charset="0"/>
                <a:ea typeface="Times New Roman" panose="02020603050405020304" pitchFamily="18" charset="0"/>
                <a:cs typeface="Times New Roman" panose="02020603050405020304" pitchFamily="18" charset="0"/>
              </a:rPr>
              <a:t>تقديم الشئ المهم من الموضوع.</a:t>
            </a:r>
            <a:endParaRPr lang="en-US" sz="26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Low" rtl="1">
              <a:lnSpc>
                <a:spcPct val="150000"/>
              </a:lnSpc>
              <a:spcAft>
                <a:spcPts val="1200"/>
              </a:spcAft>
              <a:buFont typeface="Wingdings" panose="05000000000000000000" pitchFamily="2" charset="2"/>
              <a:buChar char="§"/>
            </a:pPr>
            <a:r>
              <a:rPr lang="ar-SA" sz="2600" b="1" dirty="0">
                <a:latin typeface="Times New Roman" panose="02020603050405020304" pitchFamily="18" charset="0"/>
                <a:ea typeface="Times New Roman" panose="02020603050405020304" pitchFamily="18" charset="0"/>
                <a:cs typeface="Times New Roman" panose="02020603050405020304" pitchFamily="18" charset="0"/>
              </a:rPr>
              <a:t>إعطاء موجز (ملخص) للحدث ، وإذا حتمت الضرورة يمكنها أن تكون بمفردها رواية مكثفة للخبر. </a:t>
            </a:r>
            <a:endPar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Rectangle 9"/>
          <p:cNvSpPr/>
          <p:nvPr/>
        </p:nvSpPr>
        <p:spPr>
          <a:xfrm>
            <a:off x="6661921" y="423348"/>
            <a:ext cx="5152127" cy="562398"/>
          </a:xfrm>
          <a:prstGeom prst="rect">
            <a:avLst/>
          </a:prstGeom>
        </p:spPr>
        <p:txBody>
          <a:bodyPr wrap="square">
            <a:spAutoFit/>
          </a:bodyPr>
          <a:lstStyle/>
          <a:p>
            <a:pPr algn="justLow" rtl="1">
              <a:lnSpc>
                <a:spcPct val="115000"/>
              </a:lnSpc>
              <a:spcAft>
                <a:spcPts val="0"/>
              </a:spcAft>
            </a:pPr>
            <a:r>
              <a:rPr lang="ar-SA" sz="2900" b="1" dirty="0">
                <a:solidFill>
                  <a:srgbClr val="FF0000"/>
                </a:solidFill>
                <a:latin typeface="Times New Roman" panose="02020603050405020304" pitchFamily="18" charset="0"/>
                <a:ea typeface="Times New Roman" panose="02020603050405020304" pitchFamily="18" charset="0"/>
              </a:rPr>
              <a:t>ثانياً: المقدمة: </a:t>
            </a:r>
            <a:endParaRPr lang="en-US" sz="2900"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26617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0D0EBBB-9567-47B8-9D45-8899667887EA}"/>
              </a:ext>
            </a:extLst>
          </p:cNvPr>
          <p:cNvSpPr/>
          <p:nvPr/>
        </p:nvSpPr>
        <p:spPr>
          <a:xfrm>
            <a:off x="2209083" y="1077917"/>
            <a:ext cx="9107424" cy="4050340"/>
          </a:xfrm>
          <a:prstGeom prst="rect">
            <a:avLst/>
          </a:prstGeom>
        </p:spPr>
        <p:txBody>
          <a:bodyPr wrap="square">
            <a:spAutoFit/>
          </a:bodyPr>
          <a:lstStyle/>
          <a:p>
            <a:pPr algn="justLow" rtl="1">
              <a:lnSpc>
                <a:spcPct val="200000"/>
              </a:lnSpc>
              <a:spcAft>
                <a:spcPts val="1200"/>
              </a:spcAft>
            </a:pPr>
            <a:r>
              <a:rPr lang="ar-SA" sz="2200" b="1" dirty="0">
                <a:solidFill>
                  <a:srgbClr val="FF0000"/>
                </a:solidFill>
                <a:latin typeface="Times New Roman" panose="02020603050405020304" pitchFamily="18" charset="0"/>
                <a:ea typeface="Times New Roman" panose="02020603050405020304" pitchFamily="18" charset="0"/>
              </a:rPr>
              <a:t>والمقدمة</a:t>
            </a:r>
            <a:r>
              <a:rPr lang="ar-SA" sz="2200" b="1" dirty="0">
                <a:latin typeface="Times New Roman" panose="02020603050405020304" pitchFamily="18" charset="0"/>
                <a:ea typeface="Times New Roman" panose="02020603050405020304" pitchFamily="18" charset="0"/>
              </a:rPr>
              <a:t> فى الأخبار الإذاعية تسهل إضافة أي تغييرات تطرأ على مضمون الأخبار فى اللحظات الأخيرة. وكقاعدة يجب أن تحتوى على أجوبة ملخصة للأسئلة الاستفهامية التى يكتنفها الحدث ، ولكنها بلا استثناء عليها أن تجيب عن سؤال ماذا؟ (ماذا حدث) وذلك لأنه سؤال مركزى لكل موضوع يتعلق بمعلومات، والجواب عليها يستلزم تقديم الفعل الرئيس للحدث أو النتيجة الرئيسة له،</a:t>
            </a:r>
            <a:endParaRPr lang="en-US" sz="2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6281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E21CDDC-AEBA-4153-AC61-B70137C21FF6}"/>
              </a:ext>
            </a:extLst>
          </p:cNvPr>
          <p:cNvSpPr/>
          <p:nvPr/>
        </p:nvSpPr>
        <p:spPr>
          <a:xfrm>
            <a:off x="1048871" y="873520"/>
            <a:ext cx="10600585" cy="4743606"/>
          </a:xfrm>
          <a:prstGeom prst="rect">
            <a:avLst/>
          </a:prstGeom>
        </p:spPr>
        <p:txBody>
          <a:bodyPr wrap="square">
            <a:spAutoFit/>
          </a:bodyPr>
          <a:lstStyle/>
          <a:p>
            <a:pPr algn="justLow" rtl="1">
              <a:lnSpc>
                <a:spcPct val="150000"/>
              </a:lnSpc>
              <a:spcAft>
                <a:spcPts val="1200"/>
              </a:spcAft>
            </a:pPr>
            <a:r>
              <a:rPr lang="ar-SA" sz="3200" b="1" dirty="0">
                <a:latin typeface="Times New Roman" panose="02020603050405020304" pitchFamily="18" charset="0"/>
                <a:ea typeface="Times New Roman" panose="02020603050405020304" pitchFamily="18" charset="0"/>
                <a:cs typeface="Times New Roman" panose="02020603050405020304" pitchFamily="18" charset="0"/>
              </a:rPr>
              <a:t>كذلك معظم المقدمات عليها الإجابة عن سؤال من؟ لأن الأسماء هى التى تصنع الأخبار، وإيراد الأسماء المشهورة فى بداية المقدمة يستحث بسهولة شوق المستمع لمتابعة ما يذاع وينشر وهكذا الإجابة عن بقية الأسئلة الأساسية. وقد دفع ارتباط المقدمات بالأجوبة بعض الباحثين إلى تقسيمها إلى:- </a:t>
            </a:r>
            <a:endParaRPr lang="en-GB" sz="32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r>
              <a:rPr lang="ar-SA" sz="3200" b="1" dirty="0" smtClean="0">
                <a:latin typeface="Times New Roman" panose="02020603050405020304" pitchFamily="18" charset="0"/>
                <a:ea typeface="Times New Roman" panose="02020603050405020304" pitchFamily="18" charset="0"/>
                <a:cs typeface="Times New Roman" panose="02020603050405020304" pitchFamily="18" charset="0"/>
              </a:rPr>
              <a:t>مقدمة </a:t>
            </a:r>
            <a:r>
              <a:rPr lang="ar-SA" sz="3200" b="1" dirty="0">
                <a:latin typeface="Times New Roman" panose="02020603050405020304" pitchFamily="18" charset="0"/>
                <a:ea typeface="Times New Roman" panose="02020603050405020304" pitchFamily="18" charset="0"/>
                <a:cs typeface="Times New Roman" panose="02020603050405020304" pitchFamily="18" charset="0"/>
              </a:rPr>
              <a:t>ماذا ؟ مقدمة من ؟ </a:t>
            </a:r>
            <a:r>
              <a:rPr lang="ar-SA" sz="3200" b="1" dirty="0" smtClean="0">
                <a:latin typeface="Times New Roman" panose="02020603050405020304" pitchFamily="18" charset="0"/>
                <a:ea typeface="Times New Roman" panose="02020603050405020304" pitchFamily="18" charset="0"/>
                <a:cs typeface="Times New Roman" panose="02020603050405020304" pitchFamily="18" charset="0"/>
              </a:rPr>
              <a:t>مقدمة </a:t>
            </a:r>
            <a:r>
              <a:rPr lang="ar-SA" sz="3200" b="1" dirty="0">
                <a:latin typeface="Times New Roman" panose="02020603050405020304" pitchFamily="18" charset="0"/>
                <a:ea typeface="Times New Roman" panose="02020603050405020304" pitchFamily="18" charset="0"/>
                <a:cs typeface="Times New Roman" panose="02020603050405020304" pitchFamily="18" charset="0"/>
              </a:rPr>
              <a:t>متى؟ مقدمة أين؟ مقدمة كيف؟ مقدمة لماذا؟</a:t>
            </a:r>
            <a:endParaRPr lang="en-US" sz="32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lnSpc>
                <a:spcPct val="150000"/>
              </a:lnSpc>
              <a:spcAft>
                <a:spcPts val="1200"/>
              </a:spcAft>
            </a:pP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983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F361798B-BE58-4B41-A3E4-8499382CDA44}"/>
              </a:ext>
            </a:extLst>
          </p:cNvPr>
          <p:cNvPicPr>
            <a:picLocks noChangeAspect="1"/>
          </p:cNvPicPr>
          <p:nvPr/>
        </p:nvPicPr>
        <p:blipFill>
          <a:blip r:embed="rId2"/>
          <a:stretch>
            <a:fillRect/>
          </a:stretch>
        </p:blipFill>
        <p:spPr>
          <a:xfrm>
            <a:off x="10857710" y="6137910"/>
            <a:ext cx="1334290" cy="710187"/>
          </a:xfrm>
          <a:prstGeom prst="rect">
            <a:avLst/>
          </a:prstGeom>
        </p:spPr>
      </p:pic>
      <p:pic>
        <p:nvPicPr>
          <p:cNvPr id="5" name="Picture 4">
            <a:extLst>
              <a:ext uri="{FF2B5EF4-FFF2-40B4-BE49-F238E27FC236}">
                <a16:creationId xmlns="" xmlns:a16="http://schemas.microsoft.com/office/drawing/2014/main" id="{6CAB0CC9-C06E-4C0E-A76D-8E137AE00419}"/>
              </a:ext>
            </a:extLst>
          </p:cNvPr>
          <p:cNvPicPr>
            <a:picLocks noChangeAspect="1"/>
          </p:cNvPicPr>
          <p:nvPr/>
        </p:nvPicPr>
        <p:blipFill>
          <a:blip r:embed="rId3"/>
          <a:stretch>
            <a:fillRect/>
          </a:stretch>
        </p:blipFill>
        <p:spPr>
          <a:xfrm>
            <a:off x="5858450" y="6137910"/>
            <a:ext cx="1387064" cy="710187"/>
          </a:xfrm>
          <a:prstGeom prst="rect">
            <a:avLst/>
          </a:prstGeom>
        </p:spPr>
      </p:pic>
      <p:pic>
        <p:nvPicPr>
          <p:cNvPr id="6" name="Picture 5">
            <a:extLst>
              <a:ext uri="{FF2B5EF4-FFF2-40B4-BE49-F238E27FC236}">
                <a16:creationId xmlns="" xmlns:a16="http://schemas.microsoft.com/office/drawing/2014/main" id="{9A20F368-3831-417D-B7D4-F152F32DEA7F}"/>
              </a:ext>
            </a:extLst>
          </p:cNvPr>
          <p:cNvPicPr>
            <a:picLocks noChangeAspect="1"/>
          </p:cNvPicPr>
          <p:nvPr/>
        </p:nvPicPr>
        <p:blipFill>
          <a:blip r:embed="rId4"/>
          <a:stretch>
            <a:fillRect/>
          </a:stretch>
        </p:blipFill>
        <p:spPr>
          <a:xfrm>
            <a:off x="8203456" y="6137910"/>
            <a:ext cx="1320017" cy="740476"/>
          </a:xfrm>
          <a:prstGeom prst="rect">
            <a:avLst/>
          </a:prstGeom>
        </p:spPr>
      </p:pic>
      <p:pic>
        <p:nvPicPr>
          <p:cNvPr id="7" name="Picture 6">
            <a:extLst>
              <a:ext uri="{FF2B5EF4-FFF2-40B4-BE49-F238E27FC236}">
                <a16:creationId xmlns="" xmlns:a16="http://schemas.microsoft.com/office/drawing/2014/main" id="{F73CB48F-D9B1-4554-A7EC-40408B621AA3}"/>
              </a:ext>
            </a:extLst>
          </p:cNvPr>
          <p:cNvPicPr>
            <a:picLocks noChangeAspect="1"/>
          </p:cNvPicPr>
          <p:nvPr/>
        </p:nvPicPr>
        <p:blipFill>
          <a:blip r:embed="rId5"/>
          <a:stretch>
            <a:fillRect/>
          </a:stretch>
        </p:blipFill>
        <p:spPr>
          <a:xfrm>
            <a:off x="9523473" y="6137910"/>
            <a:ext cx="1320017" cy="740476"/>
          </a:xfrm>
          <a:prstGeom prst="rect">
            <a:avLst/>
          </a:prstGeom>
        </p:spPr>
      </p:pic>
      <p:pic>
        <p:nvPicPr>
          <p:cNvPr id="8" name="Picture 7">
            <a:extLst>
              <a:ext uri="{FF2B5EF4-FFF2-40B4-BE49-F238E27FC236}">
                <a16:creationId xmlns="" xmlns:a16="http://schemas.microsoft.com/office/drawing/2014/main" id="{A8F2E0FD-F2CB-415D-98DB-E36E0FDF694C}"/>
              </a:ext>
            </a:extLst>
          </p:cNvPr>
          <p:cNvPicPr>
            <a:picLocks noChangeAspect="1"/>
          </p:cNvPicPr>
          <p:nvPr/>
        </p:nvPicPr>
        <p:blipFill>
          <a:blip r:embed="rId6"/>
          <a:stretch>
            <a:fillRect/>
          </a:stretch>
        </p:blipFill>
        <p:spPr>
          <a:xfrm>
            <a:off x="4538433" y="6137910"/>
            <a:ext cx="1305797" cy="738060"/>
          </a:xfrm>
          <a:prstGeom prst="rect">
            <a:avLst/>
          </a:prstGeom>
        </p:spPr>
      </p:pic>
      <p:pic>
        <p:nvPicPr>
          <p:cNvPr id="9" name="Picture 8">
            <a:extLst>
              <a:ext uri="{FF2B5EF4-FFF2-40B4-BE49-F238E27FC236}">
                <a16:creationId xmlns="" xmlns:a16="http://schemas.microsoft.com/office/drawing/2014/main" id="{A55BADAC-2FCA-440F-B00A-4351421E8A2E}"/>
              </a:ext>
            </a:extLst>
          </p:cNvPr>
          <p:cNvPicPr>
            <a:picLocks noChangeAspect="1"/>
          </p:cNvPicPr>
          <p:nvPr/>
        </p:nvPicPr>
        <p:blipFill>
          <a:blip r:embed="rId7"/>
          <a:stretch>
            <a:fillRect/>
          </a:stretch>
        </p:blipFill>
        <p:spPr>
          <a:xfrm>
            <a:off x="7259734" y="6137910"/>
            <a:ext cx="943722" cy="740476"/>
          </a:xfrm>
          <a:prstGeom prst="rect">
            <a:avLst/>
          </a:prstGeom>
        </p:spPr>
      </p:pic>
      <p:sp>
        <p:nvSpPr>
          <p:cNvPr id="2" name="Rectangle 1">
            <a:extLst>
              <a:ext uri="{FF2B5EF4-FFF2-40B4-BE49-F238E27FC236}">
                <a16:creationId xmlns="" xmlns:a16="http://schemas.microsoft.com/office/drawing/2014/main" id="{E4518CC4-45E2-4F12-83B4-277F614369B7}"/>
              </a:ext>
            </a:extLst>
          </p:cNvPr>
          <p:cNvSpPr/>
          <p:nvPr/>
        </p:nvSpPr>
        <p:spPr>
          <a:xfrm>
            <a:off x="820271" y="585216"/>
            <a:ext cx="10938913" cy="4147739"/>
          </a:xfrm>
          <a:prstGeom prst="rect">
            <a:avLst/>
          </a:prstGeom>
        </p:spPr>
        <p:txBody>
          <a:bodyPr wrap="square">
            <a:spAutoFit/>
          </a:bodyPr>
          <a:lstStyle/>
          <a:p>
            <a:pPr algn="justLow" rtl="1">
              <a:lnSpc>
                <a:spcPct val="150000"/>
              </a:lnSpc>
              <a:spcAft>
                <a:spcPts val="1200"/>
              </a:spcAft>
            </a:pPr>
            <a:r>
              <a:rPr lang="ar-SA" sz="3600" b="1" dirty="0">
                <a:latin typeface="Times New Roman" panose="02020603050405020304" pitchFamily="18" charset="0"/>
                <a:ea typeface="Times New Roman" panose="02020603050405020304" pitchFamily="18" charset="0"/>
                <a:cs typeface="Times New Roman" panose="02020603050405020304" pitchFamily="18" charset="0"/>
              </a:rPr>
              <a:t>وتكمن أهمية المقدمة فى أنها تتحكم بالبناء الكلى للقصة الإخبارية، فبإمكانها أن تحدد اتجاه القصة، مثلما تساعد الجمهور على إدراك جوهر ما تريد أن تخبره به ، لكنها لكى تكون فاعلة يجب أن تكون متماسكة فإذا كانت غير متماسكة ومفككة فإن جسم </a:t>
            </a:r>
            <a:r>
              <a:rPr lang="ar-SA" sz="3600" b="1" dirty="0" smtClean="0">
                <a:latin typeface="Times New Roman" panose="02020603050405020304" pitchFamily="18" charset="0"/>
                <a:ea typeface="Times New Roman" panose="02020603050405020304" pitchFamily="18" charset="0"/>
                <a:cs typeface="Times New Roman" panose="02020603050405020304" pitchFamily="18" charset="0"/>
              </a:rPr>
              <a:t>القصة</a:t>
            </a:r>
            <a:r>
              <a:rPr lang="en-GB"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ar-SA" sz="3600" b="1" dirty="0" smtClean="0">
                <a:latin typeface="Times New Roman" panose="02020603050405020304" pitchFamily="18" charset="0"/>
                <a:ea typeface="Times New Roman" panose="02020603050405020304" pitchFamily="18" charset="0"/>
                <a:cs typeface="Times New Roman" panose="02020603050405020304" pitchFamily="18" charset="0"/>
              </a:rPr>
              <a:t>سيكون </a:t>
            </a:r>
            <a:r>
              <a:rPr lang="ar-SA" sz="3600" b="1" dirty="0">
                <a:latin typeface="Times New Roman" panose="02020603050405020304" pitchFamily="18" charset="0"/>
                <a:ea typeface="Times New Roman" panose="02020603050405020304" pitchFamily="18" charset="0"/>
                <a:cs typeface="Times New Roman" panose="02020603050405020304" pitchFamily="18" charset="0"/>
              </a:rPr>
              <a:t>تكراراً لها أو صورة طبق الأصل منها.</a:t>
            </a:r>
            <a:endPar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821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777</Words>
  <Application>Microsoft Office PowerPoint</Application>
  <PresentationFormat>Custom</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PowerPoint Presentation</vt:lpstr>
      <vt:lpstr>وحدات بناء الخبر والقوالب الفنية لكتابته: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108</cp:revision>
  <dcterms:created xsi:type="dcterms:W3CDTF">2020-03-16T06:37:39Z</dcterms:created>
  <dcterms:modified xsi:type="dcterms:W3CDTF">2020-03-20T16:17:03Z</dcterms:modified>
</cp:coreProperties>
</file>